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Bebas Neue Bold" charset="1" panose="020B0606020202050201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jpe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2668" y="975561"/>
            <a:ext cx="16977618" cy="9515889"/>
            <a:chOff x="0" y="0"/>
            <a:chExt cx="4471471" cy="25062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1471" cy="2506242"/>
            </a:xfrm>
            <a:custGeom>
              <a:avLst/>
              <a:gdLst/>
              <a:ahLst/>
              <a:cxnLst/>
              <a:rect r="r" b="b" t="t" l="l"/>
              <a:pathLst>
                <a:path h="2506242" w="4471471">
                  <a:moveTo>
                    <a:pt x="0" y="0"/>
                  </a:moveTo>
                  <a:lnTo>
                    <a:pt x="4471471" y="0"/>
                  </a:lnTo>
                  <a:lnTo>
                    <a:pt x="4471471" y="2506242"/>
                  </a:lnTo>
                  <a:lnTo>
                    <a:pt x="0" y="2506242"/>
                  </a:lnTo>
                  <a:close/>
                </a:path>
              </a:pathLst>
            </a:custGeom>
            <a:gradFill rotWithShape="true">
              <a:gsLst>
                <a:gs pos="0">
                  <a:srgbClr val="262F0E">
                    <a:alpha val="0"/>
                  </a:srgbClr>
                </a:gs>
                <a:gs pos="100000">
                  <a:srgbClr val="262F0E">
                    <a:alpha val="49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471471" cy="2582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9"/>
                </a:lnSpc>
              </a:pPr>
            </a:p>
            <a:p>
              <a:pPr algn="ctr">
                <a:lnSpc>
                  <a:spcPts val="4009"/>
                </a:lnSpc>
              </a:pPr>
            </a:p>
            <a:p>
              <a:pPr algn="ctr">
                <a:lnSpc>
                  <a:spcPts val="4009"/>
                </a:lnSpc>
              </a:pPr>
            </a:p>
            <a:p>
              <a:pPr algn="ctr">
                <a:lnSpc>
                  <a:spcPts val="4009"/>
                </a:lnSpc>
              </a:pPr>
            </a:p>
            <a:p>
              <a:pPr algn="ctr">
                <a:lnSpc>
                  <a:spcPts val="4009"/>
                </a:lnSpc>
              </a:pPr>
            </a:p>
            <a:p>
              <a:pPr algn="ctr">
                <a:lnSpc>
                  <a:spcPts val="4009"/>
                </a:lnSpc>
              </a:pPr>
            </a:p>
            <a:p>
              <a:pPr algn="ctr">
                <a:lnSpc>
                  <a:spcPts val="4009"/>
                </a:lnSpc>
              </a:pPr>
            </a:p>
            <a:p>
              <a:pPr algn="ctr">
                <a:lnSpc>
                  <a:spcPts val="4009"/>
                </a:lnSpc>
              </a:pPr>
              <a:r>
                <a:rPr lang="en-US" sz="2863" spc="85">
                  <a:solidFill>
                    <a:srgbClr val="D9D9D9">
                      <a:alpha val="48627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Team 14</a:t>
              </a:r>
            </a:p>
            <a:p>
              <a:pPr algn="ctr">
                <a:lnSpc>
                  <a:spcPts val="4009"/>
                </a:lnSpc>
              </a:pPr>
              <a:r>
                <a:rPr lang="en-US" b="true" sz="2863" spc="85">
                  <a:solidFill>
                    <a:srgbClr val="D9D9D9">
                      <a:alpha val="48627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Bharath Bhaskar - 002849480 </a:t>
              </a:r>
            </a:p>
            <a:p>
              <a:pPr algn="ctr">
                <a:lnSpc>
                  <a:spcPts val="4009"/>
                </a:lnSpc>
              </a:pPr>
              <a:r>
                <a:rPr lang="en-US" b="true" sz="2863" spc="85">
                  <a:solidFill>
                    <a:srgbClr val="D9D9D9">
                      <a:alpha val="48627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Riya Mate -002818432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60779" y="1190625"/>
            <a:ext cx="7821989" cy="409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6"/>
              </a:lnSpc>
            </a:pPr>
            <a:r>
              <a:rPr lang="en-US" b="true" sz="8098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IDENTIFYING PLANT DISEASES USING DISTRIBUTED DEEP LEARNING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744950" y="-786376"/>
            <a:ext cx="1899866" cy="11859752"/>
            <a:chOff x="0" y="0"/>
            <a:chExt cx="500376" cy="31235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376" cy="3123556"/>
            </a:xfrm>
            <a:custGeom>
              <a:avLst/>
              <a:gdLst/>
              <a:ahLst/>
              <a:cxnLst/>
              <a:rect r="r" b="b" t="t" l="l"/>
              <a:pathLst>
                <a:path h="3123556" w="500376">
                  <a:moveTo>
                    <a:pt x="0" y="0"/>
                  </a:moveTo>
                  <a:lnTo>
                    <a:pt x="500376" y="0"/>
                  </a:lnTo>
                  <a:lnTo>
                    <a:pt x="500376" y="3123556"/>
                  </a:lnTo>
                  <a:lnTo>
                    <a:pt x="0" y="3123556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500376" cy="3199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2564688">
            <a:off x="15859571" y="5694093"/>
            <a:ext cx="1832192" cy="2990225"/>
          </a:xfrm>
          <a:custGeom>
            <a:avLst/>
            <a:gdLst/>
            <a:ahLst/>
            <a:cxnLst/>
            <a:rect r="r" b="b" t="t" l="l"/>
            <a:pathLst>
              <a:path h="2990225" w="1832192">
                <a:moveTo>
                  <a:pt x="0" y="0"/>
                </a:moveTo>
                <a:lnTo>
                  <a:pt x="1832192" y="0"/>
                </a:lnTo>
                <a:lnTo>
                  <a:pt x="1832192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21813" y="7074921"/>
            <a:ext cx="228568" cy="22856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B85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25" y="2614843"/>
            <a:ext cx="14582521" cy="5749417"/>
          </a:xfrm>
          <a:custGeom>
            <a:avLst/>
            <a:gdLst/>
            <a:ahLst/>
            <a:cxnLst/>
            <a:rect r="r" b="b" t="t" l="l"/>
            <a:pathLst>
              <a:path h="5749417" w="14582521">
                <a:moveTo>
                  <a:pt x="0" y="0"/>
                </a:moveTo>
                <a:lnTo>
                  <a:pt x="14582521" y="0"/>
                </a:lnTo>
                <a:lnTo>
                  <a:pt x="14582521" y="5749418"/>
                </a:lnTo>
                <a:lnTo>
                  <a:pt x="0" y="5749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50" r="0" b="-675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518" y="-711416"/>
            <a:ext cx="3770283" cy="11709831"/>
            <a:chOff x="0" y="0"/>
            <a:chExt cx="992996" cy="3084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2996" cy="3084071"/>
            </a:xfrm>
            <a:custGeom>
              <a:avLst/>
              <a:gdLst/>
              <a:ahLst/>
              <a:cxnLst/>
              <a:rect r="r" b="b" t="t" l="l"/>
              <a:pathLst>
                <a:path h="3084071" w="992996">
                  <a:moveTo>
                    <a:pt x="0" y="0"/>
                  </a:moveTo>
                  <a:lnTo>
                    <a:pt x="992996" y="0"/>
                  </a:lnTo>
                  <a:lnTo>
                    <a:pt x="992996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992996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686015">
            <a:off x="16702502" y="578935"/>
            <a:ext cx="1113595" cy="1817440"/>
          </a:xfrm>
          <a:custGeom>
            <a:avLst/>
            <a:gdLst/>
            <a:ahLst/>
            <a:cxnLst/>
            <a:rect r="r" b="b" t="t" l="l"/>
            <a:pathLst>
              <a:path h="1817440" w="1113595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2958" y="2112813"/>
            <a:ext cx="11624650" cy="10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7755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FEATURE ENGINEERING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23284">
            <a:off x="1079752" y="4478386"/>
            <a:ext cx="1982265" cy="3235151"/>
          </a:xfrm>
          <a:custGeom>
            <a:avLst/>
            <a:gdLst/>
            <a:ahLst/>
            <a:cxnLst/>
            <a:rect r="r" b="b" t="t" l="l"/>
            <a:pathLst>
              <a:path h="3235151" w="1982265">
                <a:moveTo>
                  <a:pt x="0" y="0"/>
                </a:moveTo>
                <a:lnTo>
                  <a:pt x="1982265" y="0"/>
                </a:lnTo>
                <a:lnTo>
                  <a:pt x="1982265" y="3235151"/>
                </a:lnTo>
                <a:lnTo>
                  <a:pt x="0" y="323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67066" y="3602754"/>
            <a:ext cx="8279" cy="72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032271" y="4320615"/>
            <a:ext cx="14255729" cy="348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941" indent="-303970" lvl="1">
              <a:lnSpc>
                <a:spcPts val="3942"/>
              </a:lnSpc>
              <a:buFont typeface="Arial"/>
              <a:buChar char="•"/>
            </a:pPr>
            <a:r>
              <a:rPr lang="en-US" sz="2815" spc="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Optimized data through feature engineering to enhance deep learning model performance.</a:t>
            </a:r>
          </a:p>
          <a:p>
            <a:pPr algn="l" marL="607941" indent="-303970" lvl="1">
              <a:lnSpc>
                <a:spcPts val="3942"/>
              </a:lnSpc>
              <a:buFont typeface="Arial"/>
              <a:buChar char="•"/>
            </a:pPr>
            <a:r>
              <a:rPr lang="en-US" sz="2815" spc="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Designed the model to achieve precise classification of botanical infections.</a:t>
            </a:r>
          </a:p>
          <a:p>
            <a:pPr algn="l" marL="607941" indent="-303970" lvl="1">
              <a:lnSpc>
                <a:spcPts val="3942"/>
              </a:lnSpc>
              <a:buFont typeface="Arial"/>
              <a:buChar char="•"/>
            </a:pPr>
            <a:r>
              <a:rPr lang="en-US" sz="2815" spc="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Struck a balance between efficiency and accuracy in model design and implementation.</a:t>
            </a:r>
          </a:p>
          <a:p>
            <a:pPr algn="l">
              <a:lnSpc>
                <a:spcPts val="39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519703">
            <a:off x="16353796" y="522363"/>
            <a:ext cx="1364445" cy="2226839"/>
          </a:xfrm>
          <a:custGeom>
            <a:avLst/>
            <a:gdLst/>
            <a:ahLst/>
            <a:cxnLst/>
            <a:rect r="r" b="b" t="t" l="l"/>
            <a:pathLst>
              <a:path h="2226839" w="1364445">
                <a:moveTo>
                  <a:pt x="1364445" y="0"/>
                </a:moveTo>
                <a:lnTo>
                  <a:pt x="0" y="0"/>
                </a:lnTo>
                <a:lnTo>
                  <a:pt x="0" y="2226839"/>
                </a:lnTo>
                <a:lnTo>
                  <a:pt x="1364445" y="2226839"/>
                </a:lnTo>
                <a:lnTo>
                  <a:pt x="1364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0929" y="351835"/>
            <a:ext cx="15274636" cy="11709831"/>
            <a:chOff x="0" y="0"/>
            <a:chExt cx="4022949" cy="30840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22949" cy="3084071"/>
            </a:xfrm>
            <a:custGeom>
              <a:avLst/>
              <a:gdLst/>
              <a:ahLst/>
              <a:cxnLst/>
              <a:rect r="r" b="b" t="t" l="l"/>
              <a:pathLst>
                <a:path h="3084071" w="4022949">
                  <a:moveTo>
                    <a:pt x="0" y="0"/>
                  </a:moveTo>
                  <a:lnTo>
                    <a:pt x="4022949" y="0"/>
                  </a:lnTo>
                  <a:lnTo>
                    <a:pt x="4022949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022949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686015">
            <a:off x="495429" y="8827402"/>
            <a:ext cx="1492444" cy="2435739"/>
          </a:xfrm>
          <a:custGeom>
            <a:avLst/>
            <a:gdLst/>
            <a:ahLst/>
            <a:cxnLst/>
            <a:rect r="r" b="b" t="t" l="l"/>
            <a:pathLst>
              <a:path h="2435739" w="1492444">
                <a:moveTo>
                  <a:pt x="0" y="0"/>
                </a:moveTo>
                <a:lnTo>
                  <a:pt x="1492444" y="0"/>
                </a:lnTo>
                <a:lnTo>
                  <a:pt x="1492444" y="2435739"/>
                </a:lnTo>
                <a:lnTo>
                  <a:pt x="0" y="243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8724" y="1997806"/>
            <a:ext cx="8323571" cy="76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b="true" sz="5759">
                <a:solidFill>
                  <a:srgbClr val="ADB85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AUGMENTATION STRATEGIES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542759" y="3005762"/>
            <a:ext cx="3764225" cy="7123765"/>
            <a:chOff x="0" y="0"/>
            <a:chExt cx="919531" cy="17402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9531" cy="1740205"/>
            </a:xfrm>
            <a:custGeom>
              <a:avLst/>
              <a:gdLst/>
              <a:ahLst/>
              <a:cxnLst/>
              <a:rect r="r" b="b" t="t" l="l"/>
              <a:pathLst>
                <a:path h="1740205" w="919531">
                  <a:moveTo>
                    <a:pt x="0" y="0"/>
                  </a:moveTo>
                  <a:lnTo>
                    <a:pt x="919531" y="0"/>
                  </a:lnTo>
                  <a:lnTo>
                    <a:pt x="919531" y="1740205"/>
                  </a:lnTo>
                  <a:lnTo>
                    <a:pt x="0" y="1740205"/>
                  </a:lnTo>
                  <a:close/>
                </a:path>
              </a:pathLst>
            </a:custGeom>
            <a:blipFill>
              <a:blip r:embed="rId6"/>
              <a:stretch>
                <a:fillRect l="-92025" t="0" r="-92025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508724" y="3794315"/>
            <a:ext cx="8323571" cy="4558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5109" indent="-287555" lvl="1">
              <a:lnSpc>
                <a:spcPts val="4501"/>
              </a:lnSpc>
              <a:buFont typeface="Arial"/>
              <a:buChar char="•"/>
            </a:pPr>
            <a:r>
              <a:rPr lang="en-US" sz="2663" spc="79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Optimized data through feature engineering to enhance deep learning model performance.</a:t>
            </a:r>
          </a:p>
          <a:p>
            <a:pPr algn="l" marL="575109" indent="-287555" lvl="1">
              <a:lnSpc>
                <a:spcPts val="4501"/>
              </a:lnSpc>
              <a:buFont typeface="Arial"/>
              <a:buChar char="•"/>
            </a:pPr>
            <a:r>
              <a:rPr lang="en-US" sz="2663" spc="79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Designed the model to achieve precise classification of botanical infections.</a:t>
            </a:r>
          </a:p>
          <a:p>
            <a:pPr algn="l" marL="575109" indent="-287555" lvl="1">
              <a:lnSpc>
                <a:spcPts val="4501"/>
              </a:lnSpc>
              <a:buFont typeface="Arial"/>
              <a:buChar char="•"/>
            </a:pPr>
            <a:r>
              <a:rPr lang="en-US" sz="2663" spc="79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Struck a balance between efficiency and accuracy in model design and implementation.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519703">
            <a:off x="16353796" y="522363"/>
            <a:ext cx="1364445" cy="2226839"/>
          </a:xfrm>
          <a:custGeom>
            <a:avLst/>
            <a:gdLst/>
            <a:ahLst/>
            <a:cxnLst/>
            <a:rect r="r" b="b" t="t" l="l"/>
            <a:pathLst>
              <a:path h="2226839" w="1364445">
                <a:moveTo>
                  <a:pt x="1364445" y="0"/>
                </a:moveTo>
                <a:lnTo>
                  <a:pt x="0" y="0"/>
                </a:lnTo>
                <a:lnTo>
                  <a:pt x="0" y="2226839"/>
                </a:lnTo>
                <a:lnTo>
                  <a:pt x="1364445" y="2226839"/>
                </a:lnTo>
                <a:lnTo>
                  <a:pt x="1364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54" y="573328"/>
            <a:ext cx="15274636" cy="11709831"/>
            <a:chOff x="0" y="0"/>
            <a:chExt cx="4022949" cy="30840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22949" cy="3084071"/>
            </a:xfrm>
            <a:custGeom>
              <a:avLst/>
              <a:gdLst/>
              <a:ahLst/>
              <a:cxnLst/>
              <a:rect r="r" b="b" t="t" l="l"/>
              <a:pathLst>
                <a:path h="3084071" w="4022949">
                  <a:moveTo>
                    <a:pt x="0" y="0"/>
                  </a:moveTo>
                  <a:lnTo>
                    <a:pt x="4022949" y="0"/>
                  </a:lnTo>
                  <a:lnTo>
                    <a:pt x="4022949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022949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686015">
            <a:off x="495429" y="8827402"/>
            <a:ext cx="1492444" cy="2435739"/>
          </a:xfrm>
          <a:custGeom>
            <a:avLst/>
            <a:gdLst/>
            <a:ahLst/>
            <a:cxnLst/>
            <a:rect r="r" b="b" t="t" l="l"/>
            <a:pathLst>
              <a:path h="2435739" w="1492444">
                <a:moveTo>
                  <a:pt x="0" y="0"/>
                </a:moveTo>
                <a:lnTo>
                  <a:pt x="1492444" y="0"/>
                </a:lnTo>
                <a:lnTo>
                  <a:pt x="1492444" y="2435739"/>
                </a:lnTo>
                <a:lnTo>
                  <a:pt x="0" y="243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01996" y="3603369"/>
            <a:ext cx="9890153" cy="5649750"/>
          </a:xfrm>
          <a:custGeom>
            <a:avLst/>
            <a:gdLst/>
            <a:ahLst/>
            <a:cxnLst/>
            <a:rect r="r" b="b" t="t" l="l"/>
            <a:pathLst>
              <a:path h="5649750" w="9890153">
                <a:moveTo>
                  <a:pt x="0" y="0"/>
                </a:moveTo>
                <a:lnTo>
                  <a:pt x="9890153" y="0"/>
                </a:lnTo>
                <a:lnTo>
                  <a:pt x="989015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1465" y="1709236"/>
            <a:ext cx="10245328" cy="55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sz="3042" spc="91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LEVERAGING MULTIPROCESSING FOR AUGMENTATION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519703">
            <a:off x="16353796" y="522363"/>
            <a:ext cx="1364445" cy="2226839"/>
          </a:xfrm>
          <a:custGeom>
            <a:avLst/>
            <a:gdLst/>
            <a:ahLst/>
            <a:cxnLst/>
            <a:rect r="r" b="b" t="t" l="l"/>
            <a:pathLst>
              <a:path h="2226839" w="1364445">
                <a:moveTo>
                  <a:pt x="1364445" y="0"/>
                </a:moveTo>
                <a:lnTo>
                  <a:pt x="0" y="0"/>
                </a:lnTo>
                <a:lnTo>
                  <a:pt x="0" y="2226839"/>
                </a:lnTo>
                <a:lnTo>
                  <a:pt x="1364445" y="2226839"/>
                </a:lnTo>
                <a:lnTo>
                  <a:pt x="1364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54" y="573328"/>
            <a:ext cx="15274636" cy="11709831"/>
            <a:chOff x="0" y="0"/>
            <a:chExt cx="4022949" cy="30840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22949" cy="3084071"/>
            </a:xfrm>
            <a:custGeom>
              <a:avLst/>
              <a:gdLst/>
              <a:ahLst/>
              <a:cxnLst/>
              <a:rect r="r" b="b" t="t" l="l"/>
              <a:pathLst>
                <a:path h="3084071" w="4022949">
                  <a:moveTo>
                    <a:pt x="0" y="0"/>
                  </a:moveTo>
                  <a:lnTo>
                    <a:pt x="4022949" y="0"/>
                  </a:lnTo>
                  <a:lnTo>
                    <a:pt x="4022949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022949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686015">
            <a:off x="495429" y="8827402"/>
            <a:ext cx="1492444" cy="2435739"/>
          </a:xfrm>
          <a:custGeom>
            <a:avLst/>
            <a:gdLst/>
            <a:ahLst/>
            <a:cxnLst/>
            <a:rect r="r" b="b" t="t" l="l"/>
            <a:pathLst>
              <a:path h="2435739" w="1492444">
                <a:moveTo>
                  <a:pt x="0" y="0"/>
                </a:moveTo>
                <a:lnTo>
                  <a:pt x="1492444" y="0"/>
                </a:lnTo>
                <a:lnTo>
                  <a:pt x="1492444" y="2435739"/>
                </a:lnTo>
                <a:lnTo>
                  <a:pt x="0" y="243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7422" y="2919731"/>
            <a:ext cx="7777680" cy="6008258"/>
          </a:xfrm>
          <a:custGeom>
            <a:avLst/>
            <a:gdLst/>
            <a:ahLst/>
            <a:cxnLst/>
            <a:rect r="r" b="b" t="t" l="l"/>
            <a:pathLst>
              <a:path h="6008258" w="7777680">
                <a:moveTo>
                  <a:pt x="0" y="0"/>
                </a:moveTo>
                <a:lnTo>
                  <a:pt x="7777680" y="0"/>
                </a:lnTo>
                <a:lnTo>
                  <a:pt x="7777680" y="6008258"/>
                </a:lnTo>
                <a:lnTo>
                  <a:pt x="0" y="6008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1465" y="1709236"/>
            <a:ext cx="10245328" cy="55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sz="3042" spc="91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LEVERAGING MULTIPROCESSING FOR AUGMENTATION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2923" y="3656578"/>
            <a:ext cx="8954499" cy="477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335" indent="-290668" lvl="1">
              <a:lnSpc>
                <a:spcPts val="3769"/>
              </a:lnSpc>
              <a:buFont typeface="Arial"/>
              <a:buChar char="•"/>
            </a:pPr>
            <a:r>
              <a:rPr lang="en-US" sz="2692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Achieved exceptional accuracy in plant disease classification.</a:t>
            </a:r>
          </a:p>
          <a:p>
            <a:pPr algn="l" marL="581335" indent="-290668" lvl="1">
              <a:lnSpc>
                <a:spcPts val="3769"/>
              </a:lnSpc>
              <a:buFont typeface="Arial"/>
              <a:buChar char="•"/>
            </a:pPr>
            <a:r>
              <a:rPr lang="en-US" sz="2692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computational efficiency by utilizing parallel processing techniques.</a:t>
            </a:r>
          </a:p>
          <a:p>
            <a:pPr algn="l" marL="581335" indent="-290668" lvl="1">
              <a:lnSpc>
                <a:spcPts val="3769"/>
              </a:lnSpc>
              <a:buFont typeface="Arial"/>
              <a:buChar char="•"/>
            </a:pPr>
            <a:r>
              <a:rPr lang="en-US" sz="2692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Effectively tackled class imbalance through data augmentation strategies.</a:t>
            </a:r>
          </a:p>
          <a:p>
            <a:pPr algn="l" marL="581335" indent="-290668" lvl="1">
              <a:lnSpc>
                <a:spcPts val="3769"/>
              </a:lnSpc>
              <a:buFont typeface="Arial"/>
              <a:buChar char="•"/>
            </a:pPr>
            <a:r>
              <a:rPr lang="en-US" sz="2692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Demonstrated the model's potential as a valuable tool for disease identification in agriculture.</a:t>
            </a:r>
          </a:p>
          <a:p>
            <a:pPr algn="l">
              <a:lnSpc>
                <a:spcPts val="37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518" y="-711416"/>
            <a:ext cx="3770283" cy="11709831"/>
            <a:chOff x="0" y="0"/>
            <a:chExt cx="992996" cy="3084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2996" cy="3084071"/>
            </a:xfrm>
            <a:custGeom>
              <a:avLst/>
              <a:gdLst/>
              <a:ahLst/>
              <a:cxnLst/>
              <a:rect r="r" b="b" t="t" l="l"/>
              <a:pathLst>
                <a:path h="3084071" w="992996">
                  <a:moveTo>
                    <a:pt x="0" y="0"/>
                  </a:moveTo>
                  <a:lnTo>
                    <a:pt x="992996" y="0"/>
                  </a:lnTo>
                  <a:lnTo>
                    <a:pt x="992996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992996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686015">
            <a:off x="16702502" y="578935"/>
            <a:ext cx="1113595" cy="1817440"/>
          </a:xfrm>
          <a:custGeom>
            <a:avLst/>
            <a:gdLst/>
            <a:ahLst/>
            <a:cxnLst/>
            <a:rect r="r" b="b" t="t" l="l"/>
            <a:pathLst>
              <a:path h="1817440" w="1113595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23284">
            <a:off x="1079752" y="4478386"/>
            <a:ext cx="1982265" cy="3235151"/>
          </a:xfrm>
          <a:custGeom>
            <a:avLst/>
            <a:gdLst/>
            <a:ahLst/>
            <a:cxnLst/>
            <a:rect r="r" b="b" t="t" l="l"/>
            <a:pathLst>
              <a:path h="3235151" w="1982265">
                <a:moveTo>
                  <a:pt x="0" y="0"/>
                </a:moveTo>
                <a:lnTo>
                  <a:pt x="1982265" y="0"/>
                </a:lnTo>
                <a:lnTo>
                  <a:pt x="1982265" y="3235151"/>
                </a:lnTo>
                <a:lnTo>
                  <a:pt x="0" y="323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3005" y="6359023"/>
            <a:ext cx="11301259" cy="3644656"/>
          </a:xfrm>
          <a:custGeom>
            <a:avLst/>
            <a:gdLst/>
            <a:ahLst/>
            <a:cxnLst/>
            <a:rect r="r" b="b" t="t" l="l"/>
            <a:pathLst>
              <a:path h="3644656" w="11301259">
                <a:moveTo>
                  <a:pt x="0" y="0"/>
                </a:moveTo>
                <a:lnTo>
                  <a:pt x="11301259" y="0"/>
                </a:lnTo>
                <a:lnTo>
                  <a:pt x="11301259" y="3644656"/>
                </a:lnTo>
                <a:lnTo>
                  <a:pt x="0" y="3644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76989" y="480590"/>
            <a:ext cx="8442991" cy="5878433"/>
          </a:xfrm>
          <a:custGeom>
            <a:avLst/>
            <a:gdLst/>
            <a:ahLst/>
            <a:cxnLst/>
            <a:rect r="r" b="b" t="t" l="l"/>
            <a:pathLst>
              <a:path h="5878433" w="8442991">
                <a:moveTo>
                  <a:pt x="0" y="0"/>
                </a:moveTo>
                <a:lnTo>
                  <a:pt x="8442992" y="0"/>
                </a:lnTo>
                <a:lnTo>
                  <a:pt x="8442992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67066" y="3602754"/>
            <a:ext cx="8279" cy="72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356244" y="211423"/>
            <a:ext cx="4824770" cy="81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3"/>
              </a:lnSpc>
              <a:spcBef>
                <a:spcPct val="0"/>
              </a:spcBef>
            </a:pPr>
            <a:r>
              <a:rPr lang="en-US" sz="4573" spc="137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  Model Building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519703">
            <a:off x="16353796" y="522363"/>
            <a:ext cx="1364445" cy="2226839"/>
          </a:xfrm>
          <a:custGeom>
            <a:avLst/>
            <a:gdLst/>
            <a:ahLst/>
            <a:cxnLst/>
            <a:rect r="r" b="b" t="t" l="l"/>
            <a:pathLst>
              <a:path h="2226839" w="1364445">
                <a:moveTo>
                  <a:pt x="1364445" y="0"/>
                </a:moveTo>
                <a:lnTo>
                  <a:pt x="0" y="0"/>
                </a:lnTo>
                <a:lnTo>
                  <a:pt x="0" y="2226839"/>
                </a:lnTo>
                <a:lnTo>
                  <a:pt x="1364445" y="2226839"/>
                </a:lnTo>
                <a:lnTo>
                  <a:pt x="1364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0929" y="351835"/>
            <a:ext cx="15274636" cy="11709831"/>
            <a:chOff x="0" y="0"/>
            <a:chExt cx="4022949" cy="30840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22949" cy="3084071"/>
            </a:xfrm>
            <a:custGeom>
              <a:avLst/>
              <a:gdLst/>
              <a:ahLst/>
              <a:cxnLst/>
              <a:rect r="r" b="b" t="t" l="l"/>
              <a:pathLst>
                <a:path h="3084071" w="4022949">
                  <a:moveTo>
                    <a:pt x="0" y="0"/>
                  </a:moveTo>
                  <a:lnTo>
                    <a:pt x="4022949" y="0"/>
                  </a:lnTo>
                  <a:lnTo>
                    <a:pt x="4022949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022949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686015">
            <a:off x="495429" y="8827402"/>
            <a:ext cx="1492444" cy="2435739"/>
          </a:xfrm>
          <a:custGeom>
            <a:avLst/>
            <a:gdLst/>
            <a:ahLst/>
            <a:cxnLst/>
            <a:rect r="r" b="b" t="t" l="l"/>
            <a:pathLst>
              <a:path h="2435739" w="1492444">
                <a:moveTo>
                  <a:pt x="0" y="0"/>
                </a:moveTo>
                <a:lnTo>
                  <a:pt x="1492444" y="0"/>
                </a:lnTo>
                <a:lnTo>
                  <a:pt x="1492444" y="2435739"/>
                </a:lnTo>
                <a:lnTo>
                  <a:pt x="0" y="243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542759" y="3005762"/>
            <a:ext cx="3764225" cy="7123765"/>
            <a:chOff x="0" y="0"/>
            <a:chExt cx="919531" cy="1740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9531" cy="1740205"/>
            </a:xfrm>
            <a:custGeom>
              <a:avLst/>
              <a:gdLst/>
              <a:ahLst/>
              <a:cxnLst/>
              <a:rect r="r" b="b" t="t" l="l"/>
              <a:pathLst>
                <a:path h="1740205" w="919531">
                  <a:moveTo>
                    <a:pt x="0" y="0"/>
                  </a:moveTo>
                  <a:lnTo>
                    <a:pt x="919531" y="0"/>
                  </a:lnTo>
                  <a:lnTo>
                    <a:pt x="919531" y="1740205"/>
                  </a:lnTo>
                  <a:lnTo>
                    <a:pt x="0" y="1740205"/>
                  </a:lnTo>
                  <a:close/>
                </a:path>
              </a:pathLst>
            </a:custGeom>
            <a:blipFill>
              <a:blip r:embed="rId6"/>
              <a:stretch>
                <a:fillRect l="-92025" t="0" r="-92025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063176" y="3389166"/>
            <a:ext cx="4335537" cy="6356958"/>
          </a:xfrm>
          <a:custGeom>
            <a:avLst/>
            <a:gdLst/>
            <a:ahLst/>
            <a:cxnLst/>
            <a:rect r="r" b="b" t="t" l="l"/>
            <a:pathLst>
              <a:path h="6356958" w="4335537">
                <a:moveTo>
                  <a:pt x="0" y="0"/>
                </a:moveTo>
                <a:lnTo>
                  <a:pt x="4335536" y="0"/>
                </a:lnTo>
                <a:lnTo>
                  <a:pt x="433553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27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8724" y="1997806"/>
            <a:ext cx="8323571" cy="76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b="true" sz="5759">
                <a:solidFill>
                  <a:srgbClr val="ADB85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RESNET ARCHITECTURE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881791"/>
            <a:ext cx="11301259" cy="4492250"/>
          </a:xfrm>
          <a:custGeom>
            <a:avLst/>
            <a:gdLst/>
            <a:ahLst/>
            <a:cxnLst/>
            <a:rect r="r" b="b" t="t" l="l"/>
            <a:pathLst>
              <a:path h="4492250" w="11301259">
                <a:moveTo>
                  <a:pt x="0" y="0"/>
                </a:moveTo>
                <a:lnTo>
                  <a:pt x="11301258" y="0"/>
                </a:lnTo>
                <a:lnTo>
                  <a:pt x="11301258" y="4492251"/>
                </a:lnTo>
                <a:lnTo>
                  <a:pt x="0" y="44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8101" y="1076819"/>
            <a:ext cx="5564386" cy="9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9"/>
              </a:lnSpc>
              <a:spcBef>
                <a:spcPct val="0"/>
              </a:spcBef>
            </a:pPr>
            <a:r>
              <a:rPr lang="en-US" sz="5163" spc="154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MODEL TRAINING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0363" y="1247594"/>
            <a:ext cx="13900177" cy="7098995"/>
          </a:xfrm>
          <a:custGeom>
            <a:avLst/>
            <a:gdLst/>
            <a:ahLst/>
            <a:cxnLst/>
            <a:rect r="r" b="b" t="t" l="l"/>
            <a:pathLst>
              <a:path h="7098995" w="13900177">
                <a:moveTo>
                  <a:pt x="0" y="0"/>
                </a:moveTo>
                <a:lnTo>
                  <a:pt x="13900177" y="0"/>
                </a:lnTo>
                <a:lnTo>
                  <a:pt x="13900177" y="7098995"/>
                </a:lnTo>
                <a:lnTo>
                  <a:pt x="0" y="709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0" r="0" b="-507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519703">
            <a:off x="16353796" y="522363"/>
            <a:ext cx="1364445" cy="2226839"/>
          </a:xfrm>
          <a:custGeom>
            <a:avLst/>
            <a:gdLst/>
            <a:ahLst/>
            <a:cxnLst/>
            <a:rect r="r" b="b" t="t" l="l"/>
            <a:pathLst>
              <a:path h="2226839" w="1364445">
                <a:moveTo>
                  <a:pt x="1364445" y="0"/>
                </a:moveTo>
                <a:lnTo>
                  <a:pt x="0" y="0"/>
                </a:lnTo>
                <a:lnTo>
                  <a:pt x="0" y="2226839"/>
                </a:lnTo>
                <a:lnTo>
                  <a:pt x="1364445" y="2226839"/>
                </a:lnTo>
                <a:lnTo>
                  <a:pt x="1364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0150" y="712729"/>
            <a:ext cx="15274636" cy="11709831"/>
            <a:chOff x="0" y="0"/>
            <a:chExt cx="4022949" cy="30840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22949" cy="3084071"/>
            </a:xfrm>
            <a:custGeom>
              <a:avLst/>
              <a:gdLst/>
              <a:ahLst/>
              <a:cxnLst/>
              <a:rect r="r" b="b" t="t" l="l"/>
              <a:pathLst>
                <a:path h="3084071" w="4022949">
                  <a:moveTo>
                    <a:pt x="0" y="0"/>
                  </a:moveTo>
                  <a:lnTo>
                    <a:pt x="4022949" y="0"/>
                  </a:lnTo>
                  <a:lnTo>
                    <a:pt x="4022949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022949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686015">
            <a:off x="495429" y="8827402"/>
            <a:ext cx="1492444" cy="2435739"/>
          </a:xfrm>
          <a:custGeom>
            <a:avLst/>
            <a:gdLst/>
            <a:ahLst/>
            <a:cxnLst/>
            <a:rect r="r" b="b" t="t" l="l"/>
            <a:pathLst>
              <a:path h="2435739" w="1492444">
                <a:moveTo>
                  <a:pt x="0" y="0"/>
                </a:moveTo>
                <a:lnTo>
                  <a:pt x="1492444" y="0"/>
                </a:lnTo>
                <a:lnTo>
                  <a:pt x="1492444" y="2435739"/>
                </a:lnTo>
                <a:lnTo>
                  <a:pt x="0" y="243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8724" y="1997806"/>
            <a:ext cx="8323571" cy="76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b="true" sz="5759">
                <a:solidFill>
                  <a:srgbClr val="ADB85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523775" y="2919731"/>
            <a:ext cx="3764225" cy="7123765"/>
            <a:chOff x="0" y="0"/>
            <a:chExt cx="919531" cy="17402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9531" cy="1740205"/>
            </a:xfrm>
            <a:custGeom>
              <a:avLst/>
              <a:gdLst/>
              <a:ahLst/>
              <a:cxnLst/>
              <a:rect r="r" b="b" t="t" l="l"/>
              <a:pathLst>
                <a:path h="1740205" w="919531">
                  <a:moveTo>
                    <a:pt x="0" y="0"/>
                  </a:moveTo>
                  <a:lnTo>
                    <a:pt x="919531" y="0"/>
                  </a:lnTo>
                  <a:lnTo>
                    <a:pt x="919531" y="1740205"/>
                  </a:lnTo>
                  <a:lnTo>
                    <a:pt x="0" y="1740205"/>
                  </a:lnTo>
                  <a:close/>
                </a:path>
              </a:pathLst>
            </a:custGeom>
            <a:blipFill>
              <a:blip r:embed="rId6"/>
              <a:stretch>
                <a:fillRect l="-92025" t="0" r="-92025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310150" y="4476519"/>
            <a:ext cx="14268308" cy="209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739" indent="-235869" lvl="1">
              <a:lnSpc>
                <a:spcPts val="4217"/>
              </a:lnSpc>
              <a:buFont typeface="Arial"/>
              <a:buChar char="•"/>
            </a:pPr>
            <a:r>
              <a:rPr lang="en-US" sz="2184" spc="65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Achieved exceptional accuracy in plant disease classification.</a:t>
            </a:r>
          </a:p>
          <a:p>
            <a:pPr algn="l" marL="471739" indent="-235869" lvl="1">
              <a:lnSpc>
                <a:spcPts val="4217"/>
              </a:lnSpc>
              <a:buFont typeface="Arial"/>
              <a:buChar char="•"/>
            </a:pPr>
            <a:r>
              <a:rPr lang="en-US" sz="2184" spc="65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Improved computational efficiency by utilizing parallel processing techniques.</a:t>
            </a:r>
          </a:p>
          <a:p>
            <a:pPr algn="l" marL="471739" indent="-235869" lvl="1">
              <a:lnSpc>
                <a:spcPts val="4217"/>
              </a:lnSpc>
              <a:buFont typeface="Arial"/>
              <a:buChar char="•"/>
            </a:pPr>
            <a:r>
              <a:rPr lang="en-US" sz="2184" spc="65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Effectively tackled class imbalance through data augmentation strategies.</a:t>
            </a:r>
          </a:p>
          <a:p>
            <a:pPr algn="l" marL="471739" indent="-235869" lvl="1">
              <a:lnSpc>
                <a:spcPts val="4217"/>
              </a:lnSpc>
              <a:buFont typeface="Arial"/>
              <a:buChar char="•"/>
            </a:pPr>
            <a:r>
              <a:rPr lang="en-US" sz="2184" spc="65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Demonstrated the model's potential as a valuable tool for disease identification in agriculture.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518" y="-711416"/>
            <a:ext cx="3963833" cy="11709831"/>
            <a:chOff x="0" y="0"/>
            <a:chExt cx="1043973" cy="3084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3973" cy="3084071"/>
            </a:xfrm>
            <a:custGeom>
              <a:avLst/>
              <a:gdLst/>
              <a:ahLst/>
              <a:cxnLst/>
              <a:rect r="r" b="b" t="t" l="l"/>
              <a:pathLst>
                <a:path h="3084071" w="1043973">
                  <a:moveTo>
                    <a:pt x="0" y="0"/>
                  </a:moveTo>
                  <a:lnTo>
                    <a:pt x="1043973" y="0"/>
                  </a:lnTo>
                  <a:lnTo>
                    <a:pt x="1043973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43973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6366" y="2102637"/>
            <a:ext cx="6715121" cy="6448093"/>
            <a:chOff x="0" y="0"/>
            <a:chExt cx="1092236" cy="10488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2236" cy="1048803"/>
            </a:xfrm>
            <a:custGeom>
              <a:avLst/>
              <a:gdLst/>
              <a:ahLst/>
              <a:cxnLst/>
              <a:rect r="r" b="b" t="t" l="l"/>
              <a:pathLst>
                <a:path h="1048803" w="1092236">
                  <a:moveTo>
                    <a:pt x="0" y="0"/>
                  </a:moveTo>
                  <a:lnTo>
                    <a:pt x="1092236" y="0"/>
                  </a:lnTo>
                  <a:lnTo>
                    <a:pt x="1092236" y="1048803"/>
                  </a:lnTo>
                  <a:lnTo>
                    <a:pt x="0" y="1048803"/>
                  </a:lnTo>
                  <a:close/>
                </a:path>
              </a:pathLst>
            </a:custGeom>
            <a:blipFill>
              <a:blip r:embed="rId2"/>
              <a:stretch>
                <a:fillRect l="-24395" t="0" r="-19729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-1686015">
            <a:off x="460270" y="6522218"/>
            <a:ext cx="1832192" cy="2990225"/>
          </a:xfrm>
          <a:custGeom>
            <a:avLst/>
            <a:gdLst/>
            <a:ahLst/>
            <a:cxnLst/>
            <a:rect r="r" b="b" t="t" l="l"/>
            <a:pathLst>
              <a:path h="2990225" w="1832192">
                <a:moveTo>
                  <a:pt x="0" y="0"/>
                </a:moveTo>
                <a:lnTo>
                  <a:pt x="1832192" y="0"/>
                </a:lnTo>
                <a:lnTo>
                  <a:pt x="1832192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21503" y="306717"/>
            <a:ext cx="5044105" cy="154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</a:pPr>
            <a:r>
              <a:rPr lang="en-US" b="true" sz="5971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 TO PLANT DISEASES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-1686015">
            <a:off x="16702502" y="578935"/>
            <a:ext cx="1113595" cy="1817440"/>
          </a:xfrm>
          <a:custGeom>
            <a:avLst/>
            <a:gdLst/>
            <a:ahLst/>
            <a:cxnLst/>
            <a:rect r="r" b="b" t="t" l="l"/>
            <a:pathLst>
              <a:path h="1817440" w="1113595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45923" y="1095375"/>
            <a:ext cx="1501075" cy="54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b="true" sz="3948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SHODWE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5604" y="2007387"/>
            <a:ext cx="8083251" cy="6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124" indent="-347562" lvl="1">
              <a:lnSpc>
                <a:spcPts val="4507"/>
              </a:lnSpc>
              <a:buFont typeface="Arial"/>
              <a:buChar char="•"/>
            </a:pPr>
            <a:r>
              <a:rPr lang="en-US" sz="3219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Plant diseases have been a significant challenge throughout human history.</a:t>
            </a:r>
          </a:p>
          <a:p>
            <a:pPr algn="l" marL="695124" indent="-347562" lvl="1">
              <a:lnSpc>
                <a:spcPts val="4507"/>
              </a:lnSpc>
              <a:buFont typeface="Arial"/>
              <a:buChar char="•"/>
            </a:pPr>
            <a:r>
              <a:rPr lang="en-US" sz="3219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greatly impact global agriculture and threaten food security.</a:t>
            </a:r>
          </a:p>
          <a:p>
            <a:pPr algn="l" marL="695124" indent="-347562" lvl="1">
              <a:lnSpc>
                <a:spcPts val="4507"/>
              </a:lnSpc>
              <a:buFont typeface="Arial"/>
              <a:buChar char="•"/>
            </a:pPr>
            <a:r>
              <a:rPr lang="en-US" sz="3219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Environmental concerns and population growth exacerbate the issue.</a:t>
            </a:r>
          </a:p>
          <a:p>
            <a:pPr algn="l" marL="695124" indent="-347562" lvl="1">
              <a:lnSpc>
                <a:spcPts val="4507"/>
              </a:lnSpc>
              <a:buFont typeface="Arial"/>
              <a:buChar char="•"/>
            </a:pPr>
            <a:r>
              <a:rPr lang="en-US" sz="3219" spc="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is an urgent need for sustainable practices to manage plant diseases effectively.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2668" y="3600450"/>
            <a:ext cx="16977618" cy="6891000"/>
            <a:chOff x="0" y="0"/>
            <a:chExt cx="4471471" cy="18149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1471" cy="1814914"/>
            </a:xfrm>
            <a:custGeom>
              <a:avLst/>
              <a:gdLst/>
              <a:ahLst/>
              <a:cxnLst/>
              <a:rect r="r" b="b" t="t" l="l"/>
              <a:pathLst>
                <a:path h="1814914" w="4471471">
                  <a:moveTo>
                    <a:pt x="0" y="0"/>
                  </a:moveTo>
                  <a:lnTo>
                    <a:pt x="4471471" y="0"/>
                  </a:lnTo>
                  <a:lnTo>
                    <a:pt x="4471471" y="1814914"/>
                  </a:lnTo>
                  <a:lnTo>
                    <a:pt x="0" y="1814914"/>
                  </a:lnTo>
                  <a:close/>
                </a:path>
              </a:pathLst>
            </a:custGeom>
            <a:gradFill rotWithShape="true">
              <a:gsLst>
                <a:gs pos="0">
                  <a:srgbClr val="262F0E">
                    <a:alpha val="0"/>
                  </a:srgbClr>
                </a:gs>
                <a:gs pos="100000">
                  <a:srgbClr val="262F0E">
                    <a:alpha val="91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471471" cy="1891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76033" y="2904260"/>
            <a:ext cx="12535934" cy="483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32"/>
              </a:lnSpc>
            </a:pPr>
            <a:r>
              <a:rPr lang="en-US" b="true" sz="18808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843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2564688">
            <a:off x="16183421" y="5748708"/>
            <a:ext cx="1832192" cy="2990225"/>
          </a:xfrm>
          <a:custGeom>
            <a:avLst/>
            <a:gdLst/>
            <a:ahLst/>
            <a:cxnLst/>
            <a:rect r="r" b="b" t="t" l="l"/>
            <a:pathLst>
              <a:path h="2990225" w="1832192">
                <a:moveTo>
                  <a:pt x="0" y="0"/>
                </a:moveTo>
                <a:lnTo>
                  <a:pt x="1832192" y="0"/>
                </a:lnTo>
                <a:lnTo>
                  <a:pt x="1832192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21332">
            <a:off x="827330" y="2531032"/>
            <a:ext cx="1484364" cy="2422552"/>
          </a:xfrm>
          <a:custGeom>
            <a:avLst/>
            <a:gdLst/>
            <a:ahLst/>
            <a:cxnLst/>
            <a:rect r="r" b="b" t="t" l="l"/>
            <a:pathLst>
              <a:path h="2422552" w="1484364">
                <a:moveTo>
                  <a:pt x="0" y="0"/>
                </a:moveTo>
                <a:lnTo>
                  <a:pt x="1484364" y="0"/>
                </a:lnTo>
                <a:lnTo>
                  <a:pt x="1484364" y="2422552"/>
                </a:lnTo>
                <a:lnTo>
                  <a:pt x="0" y="2422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430002">
            <a:off x="17401922" y="1411814"/>
            <a:ext cx="1113595" cy="1817440"/>
          </a:xfrm>
          <a:custGeom>
            <a:avLst/>
            <a:gdLst/>
            <a:ahLst/>
            <a:cxnLst/>
            <a:rect r="r" b="b" t="t" l="l"/>
            <a:pathLst>
              <a:path h="1817440" w="1113595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41984" y="-717465"/>
            <a:ext cx="6110813" cy="9792592"/>
            <a:chOff x="0" y="0"/>
            <a:chExt cx="993944" cy="15927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3943" cy="1592797"/>
            </a:xfrm>
            <a:custGeom>
              <a:avLst/>
              <a:gdLst/>
              <a:ahLst/>
              <a:cxnLst/>
              <a:rect r="r" b="b" t="t" l="l"/>
              <a:pathLst>
                <a:path h="1592797" w="993943">
                  <a:moveTo>
                    <a:pt x="0" y="0"/>
                  </a:moveTo>
                  <a:lnTo>
                    <a:pt x="993943" y="0"/>
                  </a:lnTo>
                  <a:lnTo>
                    <a:pt x="993943" y="1592797"/>
                  </a:lnTo>
                  <a:lnTo>
                    <a:pt x="0" y="1592797"/>
                  </a:lnTo>
                  <a:close/>
                </a:path>
              </a:pathLst>
            </a:custGeom>
            <a:blipFill>
              <a:blip r:embed="rId4"/>
              <a:stretch>
                <a:fillRect l="-64874" t="0" r="-64874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1686015">
            <a:off x="7162570" y="8638236"/>
            <a:ext cx="1832192" cy="2990225"/>
          </a:xfrm>
          <a:custGeom>
            <a:avLst/>
            <a:gdLst/>
            <a:ahLst/>
            <a:cxnLst/>
            <a:rect r="r" b="b" t="t" l="l"/>
            <a:pathLst>
              <a:path h="2990225" w="1832192">
                <a:moveTo>
                  <a:pt x="0" y="0"/>
                </a:moveTo>
                <a:lnTo>
                  <a:pt x="1832193" y="0"/>
                </a:lnTo>
                <a:lnTo>
                  <a:pt x="1832193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7514" y="1640055"/>
            <a:ext cx="7637673" cy="10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7755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MOTIVATION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1188" y="2586941"/>
            <a:ext cx="6440365" cy="648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664" indent="-291832" lvl="1">
              <a:lnSpc>
                <a:spcPts val="3784"/>
              </a:lnSpc>
              <a:buFont typeface="Arial"/>
              <a:buChar char="•"/>
            </a:pPr>
            <a:r>
              <a:rPr lang="en-US" sz="2703" spc="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According to FAO, plant diseases cause a 20-40% reduction in global crop yields annually.</a:t>
            </a:r>
          </a:p>
          <a:p>
            <a:pPr algn="l" marL="583664" indent="-291832" lvl="1">
              <a:lnSpc>
                <a:spcPts val="3784"/>
              </a:lnSpc>
              <a:buFont typeface="Arial"/>
              <a:buChar char="•"/>
            </a:pPr>
            <a:r>
              <a:rPr lang="en-US" sz="2703" spc="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result in significant economic losses, food scarcity, and environmental harm.</a:t>
            </a:r>
          </a:p>
          <a:p>
            <a:pPr algn="l" marL="583664" indent="-291832" lvl="1">
              <a:lnSpc>
                <a:spcPts val="3784"/>
              </a:lnSpc>
              <a:buFont typeface="Arial"/>
              <a:buChar char="•"/>
            </a:pPr>
            <a:r>
              <a:rPr lang="en-US" sz="2703" spc="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 and image processing offer advanced solutions for disease monitoring and management.</a:t>
            </a:r>
          </a:p>
          <a:p>
            <a:pPr algn="l" marL="583664" indent="-291832" lvl="1">
              <a:lnSpc>
                <a:spcPts val="3784"/>
              </a:lnSpc>
              <a:buFont typeface="Arial"/>
              <a:buChar char="•"/>
            </a:pPr>
            <a:r>
              <a:rPr lang="en-US" sz="2703" spc="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aim is to reduce chemical use by enabling precise and accurate disease detection.</a:t>
            </a:r>
          </a:p>
          <a:p>
            <a:pPr algn="ctr">
              <a:lnSpc>
                <a:spcPts val="17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518" y="-711416"/>
            <a:ext cx="3963833" cy="11709831"/>
            <a:chOff x="0" y="0"/>
            <a:chExt cx="1043973" cy="3084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3973" cy="3084071"/>
            </a:xfrm>
            <a:custGeom>
              <a:avLst/>
              <a:gdLst/>
              <a:ahLst/>
              <a:cxnLst/>
              <a:rect r="r" b="b" t="t" l="l"/>
              <a:pathLst>
                <a:path h="3084071" w="1043973">
                  <a:moveTo>
                    <a:pt x="0" y="0"/>
                  </a:moveTo>
                  <a:lnTo>
                    <a:pt x="1043973" y="0"/>
                  </a:lnTo>
                  <a:lnTo>
                    <a:pt x="1043973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43973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10298" y="2045023"/>
            <a:ext cx="5976477" cy="3326924"/>
            <a:chOff x="0" y="0"/>
            <a:chExt cx="1105927" cy="6156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5927" cy="615636"/>
            </a:xfrm>
            <a:custGeom>
              <a:avLst/>
              <a:gdLst/>
              <a:ahLst/>
              <a:cxnLst/>
              <a:rect r="r" b="b" t="t" l="l"/>
              <a:pathLst>
                <a:path h="615636" w="1105927">
                  <a:moveTo>
                    <a:pt x="0" y="0"/>
                  </a:moveTo>
                  <a:lnTo>
                    <a:pt x="1105927" y="0"/>
                  </a:lnTo>
                  <a:lnTo>
                    <a:pt x="1105927" y="615636"/>
                  </a:lnTo>
                  <a:lnTo>
                    <a:pt x="0" y="615636"/>
                  </a:lnTo>
                  <a:close/>
                </a:path>
              </a:pathLst>
            </a:custGeom>
            <a:blipFill>
              <a:blip r:embed="rId2"/>
              <a:stretch>
                <a:fillRect l="0" t="-9842" r="0" b="-9842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true" flipV="false" rot="-1686015">
            <a:off x="16702502" y="578935"/>
            <a:ext cx="1113595" cy="1817440"/>
          </a:xfrm>
          <a:custGeom>
            <a:avLst/>
            <a:gdLst/>
            <a:ahLst/>
            <a:cxnLst/>
            <a:rect r="r" b="b" t="t" l="l"/>
            <a:pathLst>
              <a:path h="1817440" w="1113595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40118" y="5662415"/>
            <a:ext cx="5976477" cy="3326924"/>
            <a:chOff x="0" y="0"/>
            <a:chExt cx="1105927" cy="6156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5927" cy="615636"/>
            </a:xfrm>
            <a:custGeom>
              <a:avLst/>
              <a:gdLst/>
              <a:ahLst/>
              <a:cxnLst/>
              <a:rect r="r" b="b" t="t" l="l"/>
              <a:pathLst>
                <a:path h="615636" w="1105927">
                  <a:moveTo>
                    <a:pt x="0" y="0"/>
                  </a:moveTo>
                  <a:lnTo>
                    <a:pt x="1105927" y="0"/>
                  </a:lnTo>
                  <a:lnTo>
                    <a:pt x="1105927" y="615636"/>
                  </a:lnTo>
                  <a:lnTo>
                    <a:pt x="0" y="615636"/>
                  </a:lnTo>
                  <a:close/>
                </a:path>
              </a:pathLst>
            </a:custGeom>
            <a:blipFill>
              <a:blip r:embed="rId5"/>
              <a:stretch>
                <a:fillRect l="0" t="-8382" r="0" b="-8382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-1686015">
            <a:off x="596237" y="2806779"/>
            <a:ext cx="1832192" cy="2990225"/>
          </a:xfrm>
          <a:custGeom>
            <a:avLst/>
            <a:gdLst/>
            <a:ahLst/>
            <a:cxnLst/>
            <a:rect r="r" b="b" t="t" l="l"/>
            <a:pathLst>
              <a:path h="2990225" w="1832192">
                <a:moveTo>
                  <a:pt x="0" y="0"/>
                </a:moveTo>
                <a:lnTo>
                  <a:pt x="1832192" y="0"/>
                </a:lnTo>
                <a:lnTo>
                  <a:pt x="1832192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65610" y="2419841"/>
            <a:ext cx="3980852" cy="135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5"/>
              </a:lnSpc>
            </a:pPr>
            <a:r>
              <a:rPr lang="en-US" b="true" sz="5270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GOALS &amp; OBJECTIVES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45923" y="1095375"/>
            <a:ext cx="1501075" cy="54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b="true" sz="3948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86775" y="4159017"/>
            <a:ext cx="8034884" cy="546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024" indent="-282012" lvl="1">
              <a:lnSpc>
                <a:spcPts val="4441"/>
              </a:lnSpc>
              <a:buFont typeface="Arial"/>
              <a:buChar char="•"/>
            </a:pPr>
            <a:r>
              <a:rPr lang="en-US" sz="2612" spc="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a cutting-edge plant disease detecti</a:t>
            </a:r>
            <a:r>
              <a:rPr lang="en-US" sz="2612" spc="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 system utilizing PyTorch.</a:t>
            </a:r>
          </a:p>
          <a:p>
            <a:pPr algn="l" marL="564024" indent="-282012" lvl="1">
              <a:lnSpc>
                <a:spcPts val="4441"/>
              </a:lnSpc>
              <a:buFont typeface="Arial"/>
              <a:buChar char="•"/>
            </a:pPr>
            <a:r>
              <a:rPr lang="en-US" sz="2612" spc="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Utilize multiprocessing to optimize data processing and inference efficiency.</a:t>
            </a:r>
          </a:p>
          <a:p>
            <a:pPr algn="l" marL="564024" indent="-282012" lvl="1">
              <a:lnSpc>
                <a:spcPts val="4441"/>
              </a:lnSpc>
              <a:buFont typeface="Arial"/>
              <a:buChar char="•"/>
            </a:pPr>
            <a:r>
              <a:rPr lang="en-US" sz="2612" spc="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 on achieving scalable and accurate high-performance detection.</a:t>
            </a:r>
          </a:p>
          <a:p>
            <a:pPr algn="l" marL="564024" indent="-282012" lvl="1">
              <a:lnSpc>
                <a:spcPts val="4441"/>
              </a:lnSpc>
              <a:buFont typeface="Arial"/>
              <a:buChar char="•"/>
            </a:pPr>
            <a:r>
              <a:rPr lang="en-US" sz="2612" spc="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proactive disease management while promoting environmental sustainability.</a:t>
            </a:r>
          </a:p>
          <a:p>
            <a:pPr algn="ctr">
              <a:lnSpc>
                <a:spcPts val="29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58581" y="-711416"/>
            <a:ext cx="7076649" cy="11709831"/>
            <a:chOff x="0" y="0"/>
            <a:chExt cx="1863809" cy="3084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3809" cy="3084071"/>
            </a:xfrm>
            <a:custGeom>
              <a:avLst/>
              <a:gdLst/>
              <a:ahLst/>
              <a:cxnLst/>
              <a:rect r="r" b="b" t="t" l="l"/>
              <a:pathLst>
                <a:path h="3084071" w="1863809">
                  <a:moveTo>
                    <a:pt x="0" y="0"/>
                  </a:moveTo>
                  <a:lnTo>
                    <a:pt x="1863809" y="0"/>
                  </a:lnTo>
                  <a:lnTo>
                    <a:pt x="1863809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63809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2700000">
            <a:off x="11480215" y="972093"/>
            <a:ext cx="1113595" cy="1817440"/>
          </a:xfrm>
          <a:custGeom>
            <a:avLst/>
            <a:gdLst/>
            <a:ahLst/>
            <a:cxnLst/>
            <a:rect r="r" b="b" t="t" l="l"/>
            <a:pathLst>
              <a:path h="1817440" w="1113595">
                <a:moveTo>
                  <a:pt x="1113595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5" y="1817440"/>
                </a:lnTo>
                <a:lnTo>
                  <a:pt x="1113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86015">
            <a:off x="112604" y="8791888"/>
            <a:ext cx="1832192" cy="2990225"/>
          </a:xfrm>
          <a:custGeom>
            <a:avLst/>
            <a:gdLst/>
            <a:ahLst/>
            <a:cxnLst/>
            <a:rect r="r" b="b" t="t" l="l"/>
            <a:pathLst>
              <a:path h="2990225" w="1832192">
                <a:moveTo>
                  <a:pt x="0" y="0"/>
                </a:moveTo>
                <a:lnTo>
                  <a:pt x="1832192" y="0"/>
                </a:lnTo>
                <a:lnTo>
                  <a:pt x="1832192" y="2990224"/>
                </a:lnTo>
                <a:lnTo>
                  <a:pt x="0" y="299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920942" y="1028700"/>
            <a:ext cx="3764225" cy="7123765"/>
            <a:chOff x="0" y="0"/>
            <a:chExt cx="919531" cy="1740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9531" cy="1740205"/>
            </a:xfrm>
            <a:custGeom>
              <a:avLst/>
              <a:gdLst/>
              <a:ahLst/>
              <a:cxnLst/>
              <a:rect r="r" b="b" t="t" l="l"/>
              <a:pathLst>
                <a:path h="1740205" w="919531">
                  <a:moveTo>
                    <a:pt x="0" y="0"/>
                  </a:moveTo>
                  <a:lnTo>
                    <a:pt x="919531" y="0"/>
                  </a:lnTo>
                  <a:lnTo>
                    <a:pt x="919531" y="1740205"/>
                  </a:lnTo>
                  <a:lnTo>
                    <a:pt x="0" y="1740205"/>
                  </a:lnTo>
                  <a:close/>
                </a:path>
              </a:pathLst>
            </a:custGeom>
            <a:blipFill>
              <a:blip r:embed="rId4"/>
              <a:stretch>
                <a:fillRect l="-92025" t="0" r="-92025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7322" y="3213015"/>
            <a:ext cx="11301259" cy="5848402"/>
          </a:xfrm>
          <a:custGeom>
            <a:avLst/>
            <a:gdLst/>
            <a:ahLst/>
            <a:cxnLst/>
            <a:rect r="r" b="b" t="t" l="l"/>
            <a:pathLst>
              <a:path h="5848402" w="11301259">
                <a:moveTo>
                  <a:pt x="0" y="0"/>
                </a:moveTo>
                <a:lnTo>
                  <a:pt x="11301259" y="0"/>
                </a:lnTo>
                <a:lnTo>
                  <a:pt x="11301259" y="5848402"/>
                </a:lnTo>
                <a:lnTo>
                  <a:pt x="0" y="5848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45923" y="738699"/>
            <a:ext cx="3579435" cy="88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4"/>
              </a:lnSpc>
            </a:pPr>
            <a:r>
              <a:rPr lang="en-US" b="true" sz="6617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METHDOLOGY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518" y="-711416"/>
            <a:ext cx="3770283" cy="11709831"/>
            <a:chOff x="0" y="0"/>
            <a:chExt cx="992996" cy="3084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2996" cy="3084071"/>
            </a:xfrm>
            <a:custGeom>
              <a:avLst/>
              <a:gdLst/>
              <a:ahLst/>
              <a:cxnLst/>
              <a:rect r="r" b="b" t="t" l="l"/>
              <a:pathLst>
                <a:path h="3084071" w="992996">
                  <a:moveTo>
                    <a:pt x="0" y="0"/>
                  </a:moveTo>
                  <a:lnTo>
                    <a:pt x="992996" y="0"/>
                  </a:lnTo>
                  <a:lnTo>
                    <a:pt x="992996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992996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686015">
            <a:off x="16702502" y="578935"/>
            <a:ext cx="1113595" cy="1817440"/>
          </a:xfrm>
          <a:custGeom>
            <a:avLst/>
            <a:gdLst/>
            <a:ahLst/>
            <a:cxnLst/>
            <a:rect r="r" b="b" t="t" l="l"/>
            <a:pathLst>
              <a:path h="1817440" w="1113595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2958" y="2112813"/>
            <a:ext cx="11624650" cy="102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7755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COLLECTION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23284">
            <a:off x="1079752" y="4478386"/>
            <a:ext cx="1982265" cy="3235151"/>
          </a:xfrm>
          <a:custGeom>
            <a:avLst/>
            <a:gdLst/>
            <a:ahLst/>
            <a:cxnLst/>
            <a:rect r="r" b="b" t="t" l="l"/>
            <a:pathLst>
              <a:path h="3235151" w="1982265">
                <a:moveTo>
                  <a:pt x="0" y="0"/>
                </a:moveTo>
                <a:lnTo>
                  <a:pt x="1982265" y="0"/>
                </a:lnTo>
                <a:lnTo>
                  <a:pt x="1982265" y="3235151"/>
                </a:lnTo>
                <a:lnTo>
                  <a:pt x="0" y="323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19487" y="4323072"/>
            <a:ext cx="13071590" cy="474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1927" indent="-320964" lvl="1">
              <a:lnSpc>
                <a:spcPts val="4162"/>
              </a:lnSpc>
              <a:buFont typeface="Arial"/>
              <a:buChar char="•"/>
            </a:pPr>
            <a:r>
              <a:rPr lang="en-US" sz="2973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Utilized libraries like PyTorch, NumPy, Pandas for data analysis and manipulation.</a:t>
            </a:r>
          </a:p>
          <a:p>
            <a:pPr algn="ctr" marL="641927" indent="-320964" lvl="1">
              <a:lnSpc>
                <a:spcPts val="4162"/>
              </a:lnSpc>
              <a:buFont typeface="Arial"/>
              <a:buChar char="•"/>
            </a:pPr>
            <a:r>
              <a:rPr lang="en-US" sz="2973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Image processing with PIL, torchvision.transforms for data augmentation.</a:t>
            </a:r>
          </a:p>
          <a:p>
            <a:pPr algn="ctr" marL="641927" indent="-320964" lvl="1">
              <a:lnSpc>
                <a:spcPts val="4162"/>
              </a:lnSpc>
              <a:buFont typeface="Arial"/>
              <a:buChar char="•"/>
            </a:pPr>
            <a:r>
              <a:rPr lang="en-US" sz="2973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Ensured quality and readiness of dataset for deep learning models.</a:t>
            </a:r>
          </a:p>
          <a:p>
            <a:pPr algn="ctr" marL="641927" indent="-320964" lvl="1">
              <a:lnSpc>
                <a:spcPts val="4162"/>
              </a:lnSpc>
              <a:buFont typeface="Arial"/>
              <a:buChar char="•"/>
            </a:pPr>
            <a:r>
              <a:rPr lang="en-US" sz="2973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Employed Tesla V100-SXM2-32GB GPU for computational efficiency.</a:t>
            </a:r>
          </a:p>
          <a:p>
            <a:pPr algn="ctr">
              <a:lnSpc>
                <a:spcPts val="41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519703">
            <a:off x="16353796" y="522363"/>
            <a:ext cx="1364445" cy="2226839"/>
          </a:xfrm>
          <a:custGeom>
            <a:avLst/>
            <a:gdLst/>
            <a:ahLst/>
            <a:cxnLst/>
            <a:rect r="r" b="b" t="t" l="l"/>
            <a:pathLst>
              <a:path h="2226839" w="1364445">
                <a:moveTo>
                  <a:pt x="1364445" y="0"/>
                </a:moveTo>
                <a:lnTo>
                  <a:pt x="0" y="0"/>
                </a:lnTo>
                <a:lnTo>
                  <a:pt x="0" y="2226839"/>
                </a:lnTo>
                <a:lnTo>
                  <a:pt x="1364445" y="2226839"/>
                </a:lnTo>
                <a:lnTo>
                  <a:pt x="1364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0929" y="145679"/>
            <a:ext cx="15523108" cy="11915987"/>
            <a:chOff x="0" y="0"/>
            <a:chExt cx="4088391" cy="31383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88391" cy="3138367"/>
            </a:xfrm>
            <a:custGeom>
              <a:avLst/>
              <a:gdLst/>
              <a:ahLst/>
              <a:cxnLst/>
              <a:rect r="r" b="b" t="t" l="l"/>
              <a:pathLst>
                <a:path h="3138367" w="4088391">
                  <a:moveTo>
                    <a:pt x="0" y="0"/>
                  </a:moveTo>
                  <a:lnTo>
                    <a:pt x="4088391" y="0"/>
                  </a:lnTo>
                  <a:lnTo>
                    <a:pt x="4088391" y="3138367"/>
                  </a:lnTo>
                  <a:lnTo>
                    <a:pt x="0" y="3138367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088391" cy="321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686015">
            <a:off x="495429" y="8827402"/>
            <a:ext cx="1492444" cy="2435739"/>
          </a:xfrm>
          <a:custGeom>
            <a:avLst/>
            <a:gdLst/>
            <a:ahLst/>
            <a:cxnLst/>
            <a:rect r="r" b="b" t="t" l="l"/>
            <a:pathLst>
              <a:path h="2435739" w="1492444">
                <a:moveTo>
                  <a:pt x="0" y="0"/>
                </a:moveTo>
                <a:lnTo>
                  <a:pt x="1492444" y="0"/>
                </a:lnTo>
                <a:lnTo>
                  <a:pt x="1492444" y="2435739"/>
                </a:lnTo>
                <a:lnTo>
                  <a:pt x="0" y="243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53327" y="3216135"/>
            <a:ext cx="5706873" cy="64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b="true" sz="4755">
                <a:solidFill>
                  <a:srgbClr val="ADB85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DESCRIPTION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0562" y="3986281"/>
            <a:ext cx="9399720" cy="545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8096" indent="-284048" lvl="1">
              <a:lnSpc>
                <a:spcPts val="4815"/>
              </a:lnSpc>
              <a:buFont typeface="Arial"/>
              <a:buChar char="•"/>
            </a:pPr>
            <a:r>
              <a:rPr lang="en-US" sz="2631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5.91 GB dataset containing 95,900 images across vari</a:t>
            </a:r>
            <a:r>
              <a:rPr lang="en-US" sz="2631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ous plant species.</a:t>
            </a:r>
          </a:p>
          <a:p>
            <a:pPr algn="ctr" marL="568096" indent="-284048" lvl="1">
              <a:lnSpc>
                <a:spcPts val="4815"/>
              </a:lnSpc>
              <a:buFont typeface="Arial"/>
              <a:buChar char="•"/>
            </a:pPr>
            <a:r>
              <a:rPr lang="en-US" sz="2631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Includes a wide range of disease types such as fungal, bacterial, and viral infections.</a:t>
            </a:r>
          </a:p>
          <a:p>
            <a:pPr algn="ctr" marL="568096" indent="-284048" lvl="1">
              <a:lnSpc>
                <a:spcPts val="4815"/>
              </a:lnSpc>
              <a:buFont typeface="Arial"/>
              <a:buChar char="•"/>
            </a:pPr>
            <a:r>
              <a:rPr lang="en-US" sz="2631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 a diverse selection of crops, from tomatoes to apples, ensuring broad applicability.</a:t>
            </a:r>
          </a:p>
          <a:p>
            <a:pPr algn="ctr" marL="568096" indent="-284048" lvl="1">
              <a:lnSpc>
                <a:spcPts val="4815"/>
              </a:lnSpc>
              <a:buFont typeface="Arial"/>
              <a:buChar char="•"/>
            </a:pPr>
            <a:r>
              <a:rPr lang="en-US" sz="2631" spc="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Curated from multiple sources to enable comprehensive analysis.</a:t>
            </a:r>
          </a:p>
          <a:p>
            <a:pPr algn="l">
              <a:lnSpc>
                <a:spcPts val="4815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2542759" y="3005762"/>
            <a:ext cx="3764225" cy="7123765"/>
            <a:chOff x="0" y="0"/>
            <a:chExt cx="919531" cy="17402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9531" cy="1740205"/>
            </a:xfrm>
            <a:custGeom>
              <a:avLst/>
              <a:gdLst/>
              <a:ahLst/>
              <a:cxnLst/>
              <a:rect r="r" b="b" t="t" l="l"/>
              <a:pathLst>
                <a:path h="1740205" w="919531">
                  <a:moveTo>
                    <a:pt x="0" y="0"/>
                  </a:moveTo>
                  <a:lnTo>
                    <a:pt x="919531" y="0"/>
                  </a:lnTo>
                  <a:lnTo>
                    <a:pt x="919531" y="1740205"/>
                  </a:lnTo>
                  <a:lnTo>
                    <a:pt x="0" y="1740205"/>
                  </a:lnTo>
                  <a:close/>
                </a:path>
              </a:pathLst>
            </a:custGeom>
            <a:blipFill>
              <a:blip r:embed="rId6"/>
              <a:stretch>
                <a:fillRect l="-92025" t="0" r="-92025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1518" y="-711416"/>
            <a:ext cx="3770283" cy="11709831"/>
            <a:chOff x="0" y="0"/>
            <a:chExt cx="992996" cy="3084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2996" cy="3084071"/>
            </a:xfrm>
            <a:custGeom>
              <a:avLst/>
              <a:gdLst/>
              <a:ahLst/>
              <a:cxnLst/>
              <a:rect r="r" b="b" t="t" l="l"/>
              <a:pathLst>
                <a:path h="3084071" w="992996">
                  <a:moveTo>
                    <a:pt x="0" y="0"/>
                  </a:moveTo>
                  <a:lnTo>
                    <a:pt x="992996" y="0"/>
                  </a:lnTo>
                  <a:lnTo>
                    <a:pt x="992996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992996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686015">
            <a:off x="16702502" y="578935"/>
            <a:ext cx="1113595" cy="1817440"/>
          </a:xfrm>
          <a:custGeom>
            <a:avLst/>
            <a:gdLst/>
            <a:ahLst/>
            <a:cxnLst/>
            <a:rect r="r" b="b" t="t" l="l"/>
            <a:pathLst>
              <a:path h="1817440" w="1113595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2958" y="2112813"/>
            <a:ext cx="11624650" cy="102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b="true" sz="7755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23284">
            <a:off x="1079752" y="4478386"/>
            <a:ext cx="1982265" cy="3235151"/>
          </a:xfrm>
          <a:custGeom>
            <a:avLst/>
            <a:gdLst/>
            <a:ahLst/>
            <a:cxnLst/>
            <a:rect r="r" b="b" t="t" l="l"/>
            <a:pathLst>
              <a:path h="3235151" w="1982265">
                <a:moveTo>
                  <a:pt x="0" y="0"/>
                </a:moveTo>
                <a:lnTo>
                  <a:pt x="1982265" y="0"/>
                </a:lnTo>
                <a:lnTo>
                  <a:pt x="1982265" y="3235151"/>
                </a:lnTo>
                <a:lnTo>
                  <a:pt x="0" y="323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54411" y="4036601"/>
            <a:ext cx="12804889" cy="390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511" indent="-245756" lvl="1">
              <a:lnSpc>
                <a:spcPts val="4188"/>
              </a:lnSpc>
              <a:buFont typeface="Arial"/>
              <a:buChar char="•"/>
            </a:pPr>
            <a:r>
              <a:rPr lang="en-US" sz="2276" spc="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custom functions to classify unique plant species and infection types.</a:t>
            </a:r>
          </a:p>
          <a:p>
            <a:pPr algn="l" marL="491511" indent="-245756" lvl="1">
              <a:lnSpc>
                <a:spcPts val="4188"/>
              </a:lnSpc>
              <a:buFont typeface="Arial"/>
              <a:buChar char="•"/>
            </a:pPr>
            <a:r>
              <a:rPr lang="en-US" sz="2276" spc="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Conducted analysis to explore the dataset's diversity and complexity.</a:t>
            </a:r>
          </a:p>
          <a:p>
            <a:pPr algn="l" marL="491511" indent="-245756" lvl="1">
              <a:lnSpc>
                <a:spcPts val="4188"/>
              </a:lnSpc>
              <a:buFont typeface="Arial"/>
              <a:buChar char="•"/>
            </a:pPr>
            <a:r>
              <a:rPr lang="en-US" sz="2276" spc="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Identified a comprehensive set of 18 plant species and 61 infection categories.</a:t>
            </a:r>
          </a:p>
          <a:p>
            <a:pPr algn="l" marL="491511" indent="-245756" lvl="1">
              <a:lnSpc>
                <a:spcPts val="4188"/>
              </a:lnSpc>
              <a:buFont typeface="Arial"/>
              <a:buChar char="•"/>
            </a:pPr>
            <a:r>
              <a:rPr lang="en-US" sz="2276" spc="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Exploratory Data Analysis (EDA) proved essential for feature engineering and model training.</a:t>
            </a:r>
          </a:p>
          <a:p>
            <a:pPr algn="ctr">
              <a:lnSpc>
                <a:spcPts val="56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519703">
            <a:off x="16353796" y="522363"/>
            <a:ext cx="1364445" cy="2226839"/>
          </a:xfrm>
          <a:custGeom>
            <a:avLst/>
            <a:gdLst/>
            <a:ahLst/>
            <a:cxnLst/>
            <a:rect r="r" b="b" t="t" l="l"/>
            <a:pathLst>
              <a:path h="2226839" w="1364445">
                <a:moveTo>
                  <a:pt x="1364445" y="0"/>
                </a:moveTo>
                <a:lnTo>
                  <a:pt x="0" y="0"/>
                </a:lnTo>
                <a:lnTo>
                  <a:pt x="0" y="2226839"/>
                </a:lnTo>
                <a:lnTo>
                  <a:pt x="1364445" y="2226839"/>
                </a:lnTo>
                <a:lnTo>
                  <a:pt x="1364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0929" y="351835"/>
            <a:ext cx="15274636" cy="11709831"/>
            <a:chOff x="0" y="0"/>
            <a:chExt cx="4022949" cy="30840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22949" cy="3084071"/>
            </a:xfrm>
            <a:custGeom>
              <a:avLst/>
              <a:gdLst/>
              <a:ahLst/>
              <a:cxnLst/>
              <a:rect r="r" b="b" t="t" l="l"/>
              <a:pathLst>
                <a:path h="3084071" w="4022949">
                  <a:moveTo>
                    <a:pt x="0" y="0"/>
                  </a:moveTo>
                  <a:lnTo>
                    <a:pt x="4022949" y="0"/>
                  </a:lnTo>
                  <a:lnTo>
                    <a:pt x="4022949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022949" cy="316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686015">
            <a:off x="495429" y="8827402"/>
            <a:ext cx="1492444" cy="2435739"/>
          </a:xfrm>
          <a:custGeom>
            <a:avLst/>
            <a:gdLst/>
            <a:ahLst/>
            <a:cxnLst/>
            <a:rect r="r" b="b" t="t" l="l"/>
            <a:pathLst>
              <a:path h="2435739" w="1492444">
                <a:moveTo>
                  <a:pt x="0" y="0"/>
                </a:moveTo>
                <a:lnTo>
                  <a:pt x="1492444" y="0"/>
                </a:lnTo>
                <a:lnTo>
                  <a:pt x="1492444" y="2435739"/>
                </a:lnTo>
                <a:lnTo>
                  <a:pt x="0" y="243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399" y="975561"/>
            <a:ext cx="596325" cy="512094"/>
          </a:xfrm>
          <a:custGeom>
            <a:avLst/>
            <a:gdLst/>
            <a:ahLst/>
            <a:cxnLst/>
            <a:rect r="r" b="b" t="t" l="l"/>
            <a:pathLst>
              <a:path h="512094" w="596325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2399" y="690179"/>
            <a:ext cx="6710063" cy="6172200"/>
          </a:xfrm>
          <a:custGeom>
            <a:avLst/>
            <a:gdLst/>
            <a:ahLst/>
            <a:cxnLst/>
            <a:rect r="r" b="b" t="t" l="l"/>
            <a:pathLst>
              <a:path h="6172200" w="6710063">
                <a:moveTo>
                  <a:pt x="0" y="0"/>
                </a:moveTo>
                <a:lnTo>
                  <a:pt x="6710064" y="0"/>
                </a:lnTo>
                <a:lnTo>
                  <a:pt x="671006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98247" y="545789"/>
            <a:ext cx="8422232" cy="4748033"/>
          </a:xfrm>
          <a:custGeom>
            <a:avLst/>
            <a:gdLst/>
            <a:ahLst/>
            <a:cxnLst/>
            <a:rect r="r" b="b" t="t" l="l"/>
            <a:pathLst>
              <a:path h="4748033" w="8422232">
                <a:moveTo>
                  <a:pt x="0" y="0"/>
                </a:moveTo>
                <a:lnTo>
                  <a:pt x="8422232" y="0"/>
                </a:lnTo>
                <a:lnTo>
                  <a:pt x="8422232" y="4748033"/>
                </a:lnTo>
                <a:lnTo>
                  <a:pt x="0" y="474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98247" y="5410347"/>
            <a:ext cx="9996205" cy="4876653"/>
          </a:xfrm>
          <a:custGeom>
            <a:avLst/>
            <a:gdLst/>
            <a:ahLst/>
            <a:cxnLst/>
            <a:rect r="r" b="b" t="t" l="l"/>
            <a:pathLst>
              <a:path h="4876653" w="9996205">
                <a:moveTo>
                  <a:pt x="0" y="0"/>
                </a:moveTo>
                <a:lnTo>
                  <a:pt x="9996205" y="0"/>
                </a:lnTo>
                <a:lnTo>
                  <a:pt x="9996205" y="4876653"/>
                </a:lnTo>
                <a:lnTo>
                  <a:pt x="0" y="48766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088" r="0" b="-708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DAGY6o-jIsU</dc:identifier>
  <dcterms:modified xsi:type="dcterms:W3CDTF">2011-08-01T06:04:30Z</dcterms:modified>
  <cp:revision>1</cp:revision>
  <dc:title>Classification of Botanical Infections Using Distributed Deep Learning</dc:title>
</cp:coreProperties>
</file>